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93" r:id="rId7"/>
    <p:sldId id="299" r:id="rId8"/>
    <p:sldId id="301" r:id="rId9"/>
    <p:sldId id="300" r:id="rId10"/>
    <p:sldId id="261" r:id="rId11"/>
    <p:sldId id="268" r:id="rId12"/>
    <p:sldId id="263" r:id="rId13"/>
    <p:sldId id="265" r:id="rId14"/>
    <p:sldId id="266" r:id="rId15"/>
    <p:sldId id="262" r:id="rId16"/>
    <p:sldId id="267" r:id="rId17"/>
    <p:sldId id="269" r:id="rId18"/>
    <p:sldId id="270" r:id="rId19"/>
    <p:sldId id="272" r:id="rId20"/>
    <p:sldId id="271" r:id="rId21"/>
    <p:sldId id="273" r:id="rId22"/>
    <p:sldId id="274" r:id="rId23"/>
    <p:sldId id="276" r:id="rId24"/>
    <p:sldId id="277" r:id="rId25"/>
    <p:sldId id="278" r:id="rId26"/>
    <p:sldId id="275" r:id="rId27"/>
    <p:sldId id="279" r:id="rId28"/>
    <p:sldId id="281" r:id="rId29"/>
    <p:sldId id="282" r:id="rId30"/>
    <p:sldId id="284" r:id="rId31"/>
    <p:sldId id="286" r:id="rId32"/>
    <p:sldId id="285" r:id="rId33"/>
    <p:sldId id="287" r:id="rId34"/>
    <p:sldId id="290" r:id="rId35"/>
    <p:sldId id="288" r:id="rId36"/>
    <p:sldId id="289" r:id="rId37"/>
    <p:sldId id="291" r:id="rId38"/>
    <p:sldId id="292" r:id="rId39"/>
    <p:sldId id="29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97" autoAdjust="0"/>
    <p:restoredTop sz="94660"/>
  </p:normalViewPr>
  <p:slideViewPr>
    <p:cSldViewPr snapToGrid="0">
      <p:cViewPr varScale="1">
        <p:scale>
          <a:sx n="87" d="100"/>
          <a:sy n="87" d="100"/>
        </p:scale>
        <p:origin x="38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8/19/2016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8/19/2016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8/19/2016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8/19/2016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t>Prayer Matters</a:t>
            </a:r>
          </a:p>
        </p:txBody>
      </p:sp>
      <p:sp>
        <p:nvSpPr>
          <p:cNvPr id="3" name="Subtitle 2"/>
          <p:cNvSpPr>
            <a:spLocks noGrp="1"/>
          </p:cNvSpPr>
          <p:nvPr>
            <p:ph type="subTitle" idx="1"/>
          </p:nvPr>
        </p:nvSpPr>
        <p:spPr/>
        <p:txBody>
          <a:bodyPr>
            <a:normAutofit/>
          </a:bodyPr>
          <a:lstStyle/>
          <a:p>
            <a:r>
              <a:rPr lang="en-US" sz="3600" dirty="0"/>
              <a:t>II Thessalonians </a:t>
            </a:r>
          </a:p>
        </p:txBody>
      </p:sp>
    </p:spTree>
    <p:extLst>
      <p:ext uri="{BB962C8B-B14F-4D97-AF65-F5344CB8AC3E}">
        <p14:creationId xmlns:p14="http://schemas.microsoft.com/office/powerpoint/2010/main" val="2557007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2:13-14</a:t>
            </a:r>
          </a:p>
        </p:txBody>
      </p:sp>
      <p:sp>
        <p:nvSpPr>
          <p:cNvPr id="3" name="Content Placeholder 2"/>
          <p:cNvSpPr>
            <a:spLocks noGrp="1"/>
          </p:cNvSpPr>
          <p:nvPr>
            <p:ph idx="1"/>
          </p:nvPr>
        </p:nvSpPr>
        <p:spPr>
          <a:xfrm>
            <a:off x="1371600" y="1420238"/>
            <a:ext cx="9601200" cy="4447162"/>
          </a:xfrm>
        </p:spPr>
        <p:txBody>
          <a:bodyPr>
            <a:normAutofit/>
          </a:bodyPr>
          <a:lstStyle/>
          <a:p>
            <a:pPr marL="0" indent="0">
              <a:buNone/>
            </a:pPr>
            <a:endParaRPr lang="en-US" sz="3600" dirty="0"/>
          </a:p>
        </p:txBody>
      </p:sp>
    </p:spTree>
    <p:extLst>
      <p:ext uri="{BB962C8B-B14F-4D97-AF65-F5344CB8AC3E}">
        <p14:creationId xmlns:p14="http://schemas.microsoft.com/office/powerpoint/2010/main" val="371039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2:13-14</a:t>
            </a:r>
          </a:p>
        </p:txBody>
      </p:sp>
      <p:sp>
        <p:nvSpPr>
          <p:cNvPr id="3" name="Content Placeholder 2"/>
          <p:cNvSpPr>
            <a:spLocks noGrp="1"/>
          </p:cNvSpPr>
          <p:nvPr>
            <p:ph idx="1"/>
          </p:nvPr>
        </p:nvSpPr>
        <p:spPr>
          <a:xfrm>
            <a:off x="1371600" y="1420238"/>
            <a:ext cx="9601200" cy="4447162"/>
          </a:xfrm>
        </p:spPr>
        <p:txBody>
          <a:bodyPr>
            <a:normAutofit/>
          </a:bodyPr>
          <a:lstStyle/>
          <a:p>
            <a:r>
              <a:rPr lang="en-US" sz="3600" dirty="0"/>
              <a:t>“But we </a:t>
            </a:r>
            <a:r>
              <a:rPr lang="en-US" sz="3600" b="1" i="1" dirty="0"/>
              <a:t>ought </a:t>
            </a:r>
            <a:r>
              <a:rPr lang="en-US" sz="3600" dirty="0"/>
              <a:t>always to give thanks to God for you…”</a:t>
            </a:r>
          </a:p>
        </p:txBody>
      </p:sp>
    </p:spTree>
    <p:extLst>
      <p:ext uri="{BB962C8B-B14F-4D97-AF65-F5344CB8AC3E}">
        <p14:creationId xmlns:p14="http://schemas.microsoft.com/office/powerpoint/2010/main" val="282341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2:13-14</a:t>
            </a:r>
          </a:p>
        </p:txBody>
      </p:sp>
      <p:sp>
        <p:nvSpPr>
          <p:cNvPr id="3" name="Content Placeholder 2"/>
          <p:cNvSpPr>
            <a:spLocks noGrp="1"/>
          </p:cNvSpPr>
          <p:nvPr>
            <p:ph idx="1"/>
          </p:nvPr>
        </p:nvSpPr>
        <p:spPr>
          <a:xfrm>
            <a:off x="1371600" y="1420238"/>
            <a:ext cx="9601200" cy="4447162"/>
          </a:xfrm>
        </p:spPr>
        <p:txBody>
          <a:bodyPr>
            <a:normAutofit/>
          </a:bodyPr>
          <a:lstStyle/>
          <a:p>
            <a:r>
              <a:rPr lang="en-US" sz="3600" dirty="0"/>
              <a:t>“But we </a:t>
            </a:r>
            <a:r>
              <a:rPr lang="en-US" sz="3600" b="1" i="1" dirty="0"/>
              <a:t>ought </a:t>
            </a:r>
            <a:r>
              <a:rPr lang="en-US" sz="3600" dirty="0"/>
              <a:t>always to give thanks to God for you…”</a:t>
            </a:r>
          </a:p>
          <a:p>
            <a:pPr lvl="1"/>
            <a:r>
              <a:rPr lang="en-US" sz="3600" dirty="0" err="1"/>
              <a:t>Ophelio</a:t>
            </a:r>
            <a:r>
              <a:rPr lang="en-US" sz="3600" dirty="0"/>
              <a:t>: refers to being morally obligated (or legally required) to meet an obligation.</a:t>
            </a:r>
          </a:p>
          <a:p>
            <a:endParaRPr lang="en-US" sz="3600" dirty="0"/>
          </a:p>
        </p:txBody>
      </p:sp>
    </p:spTree>
    <p:extLst>
      <p:ext uri="{BB962C8B-B14F-4D97-AF65-F5344CB8AC3E}">
        <p14:creationId xmlns:p14="http://schemas.microsoft.com/office/powerpoint/2010/main" val="59212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2:13-14</a:t>
            </a:r>
          </a:p>
        </p:txBody>
      </p:sp>
      <p:sp>
        <p:nvSpPr>
          <p:cNvPr id="3" name="Content Placeholder 2"/>
          <p:cNvSpPr>
            <a:spLocks noGrp="1"/>
          </p:cNvSpPr>
          <p:nvPr>
            <p:ph idx="1"/>
          </p:nvPr>
        </p:nvSpPr>
        <p:spPr>
          <a:xfrm>
            <a:off x="1371600" y="1420238"/>
            <a:ext cx="9601200" cy="4447162"/>
          </a:xfrm>
        </p:spPr>
        <p:txBody>
          <a:bodyPr>
            <a:normAutofit/>
          </a:bodyPr>
          <a:lstStyle/>
          <a:p>
            <a:r>
              <a:rPr lang="en-US" sz="3600" dirty="0"/>
              <a:t>“But we </a:t>
            </a:r>
            <a:r>
              <a:rPr lang="en-US" sz="3600" b="1" i="1" dirty="0"/>
              <a:t>ought </a:t>
            </a:r>
            <a:r>
              <a:rPr lang="en-US" sz="3600" dirty="0"/>
              <a:t>always to give thanks to God for you…”</a:t>
            </a:r>
          </a:p>
          <a:p>
            <a:pPr lvl="1"/>
            <a:r>
              <a:rPr lang="en-US" sz="3400" dirty="0"/>
              <a:t>Because God chose you as the first fruits to be saved. (Ephesians 1:3-10)</a:t>
            </a:r>
            <a:endParaRPr lang="en-US" sz="3200" dirty="0"/>
          </a:p>
          <a:p>
            <a:endParaRPr lang="en-US" sz="3600" dirty="0"/>
          </a:p>
        </p:txBody>
      </p:sp>
    </p:spTree>
    <p:extLst>
      <p:ext uri="{BB962C8B-B14F-4D97-AF65-F5344CB8AC3E}">
        <p14:creationId xmlns:p14="http://schemas.microsoft.com/office/powerpoint/2010/main" val="186363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2:13-14</a:t>
            </a:r>
          </a:p>
        </p:txBody>
      </p:sp>
      <p:sp>
        <p:nvSpPr>
          <p:cNvPr id="3" name="Content Placeholder 2"/>
          <p:cNvSpPr>
            <a:spLocks noGrp="1"/>
          </p:cNvSpPr>
          <p:nvPr>
            <p:ph idx="1"/>
          </p:nvPr>
        </p:nvSpPr>
        <p:spPr>
          <a:xfrm>
            <a:off x="1371600" y="1420238"/>
            <a:ext cx="9601200" cy="4447162"/>
          </a:xfrm>
        </p:spPr>
        <p:txBody>
          <a:bodyPr>
            <a:normAutofit/>
          </a:bodyPr>
          <a:lstStyle/>
          <a:p>
            <a:r>
              <a:rPr lang="en-US" sz="3600" dirty="0"/>
              <a:t>“But we </a:t>
            </a:r>
            <a:r>
              <a:rPr lang="en-US" sz="3600" b="1" i="1" dirty="0"/>
              <a:t>ought </a:t>
            </a:r>
            <a:r>
              <a:rPr lang="en-US" sz="3600" dirty="0"/>
              <a:t>always to give thanks to God for you…”</a:t>
            </a:r>
          </a:p>
          <a:p>
            <a:pPr lvl="1"/>
            <a:r>
              <a:rPr lang="en-US" sz="3400" dirty="0"/>
              <a:t>Because God chose you as the first fruits to be saved. (Ephesians 1:3-10)</a:t>
            </a:r>
          </a:p>
          <a:p>
            <a:pPr lvl="1"/>
            <a:r>
              <a:rPr lang="en-US" sz="3400" dirty="0"/>
              <a:t>Because God called you through </a:t>
            </a:r>
            <a:r>
              <a:rPr lang="en-US" sz="3400" b="1" dirty="0"/>
              <a:t>our </a:t>
            </a:r>
            <a:r>
              <a:rPr lang="en-US" sz="3400" dirty="0"/>
              <a:t>gospel, so that you may obtain the glory of Christ. </a:t>
            </a:r>
            <a:endParaRPr lang="en-US" sz="3200" dirty="0"/>
          </a:p>
          <a:p>
            <a:endParaRPr lang="en-US" sz="3600" dirty="0"/>
          </a:p>
        </p:txBody>
      </p:sp>
    </p:spTree>
    <p:extLst>
      <p:ext uri="{BB962C8B-B14F-4D97-AF65-F5344CB8AC3E}">
        <p14:creationId xmlns:p14="http://schemas.microsoft.com/office/powerpoint/2010/main" val="4142402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188722" y="165370"/>
            <a:ext cx="8784077" cy="520430"/>
          </a:xfrm>
        </p:spPr>
        <p:txBody>
          <a:bodyPr>
            <a:normAutofit fontScale="90000"/>
          </a:bodyPr>
          <a:lstStyle/>
          <a:p>
            <a:endParaRPr lang="en-US" dirty="0"/>
          </a:p>
        </p:txBody>
      </p:sp>
      <p:sp>
        <p:nvSpPr>
          <p:cNvPr id="3" name="Content Placeholder 2"/>
          <p:cNvSpPr>
            <a:spLocks noGrp="1"/>
          </p:cNvSpPr>
          <p:nvPr>
            <p:ph idx="1"/>
          </p:nvPr>
        </p:nvSpPr>
        <p:spPr>
          <a:xfrm>
            <a:off x="1371600" y="904672"/>
            <a:ext cx="9601200" cy="4962728"/>
          </a:xfrm>
        </p:spPr>
        <p:txBody>
          <a:bodyPr>
            <a:normAutofit/>
          </a:bodyPr>
          <a:lstStyle/>
          <a:p>
            <a:r>
              <a:rPr lang="en-US" sz="3600" dirty="0"/>
              <a:t>“Paul is once again conveying his confidence in their salvation by suggesting that he is under obligation to express gratitude to God for His work in them. His thanksgiving, however, was not based on what they were doing for God, but on what God did for them.” –Mark Howell</a:t>
            </a:r>
          </a:p>
        </p:txBody>
      </p:sp>
    </p:spTree>
    <p:extLst>
      <p:ext uri="{BB962C8B-B14F-4D97-AF65-F5344CB8AC3E}">
        <p14:creationId xmlns:p14="http://schemas.microsoft.com/office/powerpoint/2010/main" val="2293128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1:3-4</a:t>
            </a:r>
          </a:p>
        </p:txBody>
      </p:sp>
      <p:sp>
        <p:nvSpPr>
          <p:cNvPr id="3" name="Content Placeholder 2"/>
          <p:cNvSpPr>
            <a:spLocks noGrp="1"/>
          </p:cNvSpPr>
          <p:nvPr>
            <p:ph idx="1"/>
          </p:nvPr>
        </p:nvSpPr>
        <p:spPr>
          <a:xfrm>
            <a:off x="1371600" y="1634247"/>
            <a:ext cx="9601200" cy="4233153"/>
          </a:xfrm>
        </p:spPr>
        <p:txBody>
          <a:bodyPr>
            <a:normAutofit/>
          </a:bodyPr>
          <a:lstStyle/>
          <a:p>
            <a:pPr marL="0" indent="0">
              <a:buNone/>
            </a:pPr>
            <a:endParaRPr lang="en-US" sz="3600" dirty="0"/>
          </a:p>
          <a:p>
            <a:pPr marL="530352" lvl="1" indent="0">
              <a:buNone/>
            </a:pPr>
            <a:r>
              <a:rPr lang="en-US" sz="3600" dirty="0"/>
              <a:t> </a:t>
            </a:r>
          </a:p>
        </p:txBody>
      </p:sp>
    </p:spTree>
    <p:extLst>
      <p:ext uri="{BB962C8B-B14F-4D97-AF65-F5344CB8AC3E}">
        <p14:creationId xmlns:p14="http://schemas.microsoft.com/office/powerpoint/2010/main" val="4252536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1:3-4</a:t>
            </a:r>
          </a:p>
        </p:txBody>
      </p:sp>
      <p:sp>
        <p:nvSpPr>
          <p:cNvPr id="3" name="Content Placeholder 2"/>
          <p:cNvSpPr>
            <a:spLocks noGrp="1"/>
          </p:cNvSpPr>
          <p:nvPr>
            <p:ph idx="1"/>
          </p:nvPr>
        </p:nvSpPr>
        <p:spPr>
          <a:xfrm>
            <a:off x="1371600" y="1634247"/>
            <a:ext cx="9601200" cy="4233153"/>
          </a:xfrm>
        </p:spPr>
        <p:txBody>
          <a:bodyPr>
            <a:normAutofit/>
          </a:bodyPr>
          <a:lstStyle/>
          <a:p>
            <a:r>
              <a:rPr lang="en-US" sz="3600" dirty="0"/>
              <a:t>“We </a:t>
            </a:r>
            <a:r>
              <a:rPr lang="en-US" sz="3600" b="1" i="1" dirty="0"/>
              <a:t>ought </a:t>
            </a:r>
            <a:r>
              <a:rPr lang="en-US" sz="3600" dirty="0"/>
              <a:t>always to give thanks to God for you as is right…”</a:t>
            </a:r>
          </a:p>
          <a:p>
            <a:pPr marL="530352" lvl="1" indent="0">
              <a:buNone/>
            </a:pPr>
            <a:r>
              <a:rPr lang="en-US" sz="3600" dirty="0"/>
              <a:t> </a:t>
            </a:r>
          </a:p>
        </p:txBody>
      </p:sp>
    </p:spTree>
    <p:extLst>
      <p:ext uri="{BB962C8B-B14F-4D97-AF65-F5344CB8AC3E}">
        <p14:creationId xmlns:p14="http://schemas.microsoft.com/office/powerpoint/2010/main" val="4231085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1:3-4</a:t>
            </a:r>
          </a:p>
        </p:txBody>
      </p:sp>
      <p:sp>
        <p:nvSpPr>
          <p:cNvPr id="3" name="Content Placeholder 2"/>
          <p:cNvSpPr>
            <a:spLocks noGrp="1"/>
          </p:cNvSpPr>
          <p:nvPr>
            <p:ph idx="1"/>
          </p:nvPr>
        </p:nvSpPr>
        <p:spPr>
          <a:xfrm>
            <a:off x="1371600" y="1634247"/>
            <a:ext cx="9601200" cy="4233153"/>
          </a:xfrm>
        </p:spPr>
        <p:txBody>
          <a:bodyPr>
            <a:normAutofit/>
          </a:bodyPr>
          <a:lstStyle/>
          <a:p>
            <a:r>
              <a:rPr lang="en-US" sz="3600" dirty="0"/>
              <a:t>“We </a:t>
            </a:r>
            <a:r>
              <a:rPr lang="en-US" sz="3600" b="1" i="1" dirty="0"/>
              <a:t>ought </a:t>
            </a:r>
            <a:r>
              <a:rPr lang="en-US" sz="3600" dirty="0"/>
              <a:t>always to give thanks to God for you as is right…”</a:t>
            </a:r>
          </a:p>
          <a:p>
            <a:pPr lvl="1"/>
            <a:r>
              <a:rPr lang="en-US" sz="3600" dirty="0"/>
              <a:t>Because your faith is growing abundantly.</a:t>
            </a:r>
          </a:p>
          <a:p>
            <a:pPr marL="530352" lvl="1" indent="0">
              <a:buNone/>
            </a:pPr>
            <a:r>
              <a:rPr lang="en-US" sz="3600" dirty="0"/>
              <a:t> </a:t>
            </a:r>
          </a:p>
        </p:txBody>
      </p:sp>
    </p:spTree>
    <p:extLst>
      <p:ext uri="{BB962C8B-B14F-4D97-AF65-F5344CB8AC3E}">
        <p14:creationId xmlns:p14="http://schemas.microsoft.com/office/powerpoint/2010/main" val="310531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1:3-4</a:t>
            </a:r>
          </a:p>
        </p:txBody>
      </p:sp>
      <p:sp>
        <p:nvSpPr>
          <p:cNvPr id="3" name="Content Placeholder 2"/>
          <p:cNvSpPr>
            <a:spLocks noGrp="1"/>
          </p:cNvSpPr>
          <p:nvPr>
            <p:ph idx="1"/>
          </p:nvPr>
        </p:nvSpPr>
        <p:spPr>
          <a:xfrm>
            <a:off x="1371600" y="1673157"/>
            <a:ext cx="9601200" cy="4233153"/>
          </a:xfrm>
        </p:spPr>
        <p:txBody>
          <a:bodyPr>
            <a:normAutofit/>
          </a:bodyPr>
          <a:lstStyle/>
          <a:p>
            <a:r>
              <a:rPr lang="en-US" sz="3600" dirty="0"/>
              <a:t>“We </a:t>
            </a:r>
            <a:r>
              <a:rPr lang="en-US" sz="3600" b="1" i="1" dirty="0"/>
              <a:t>ought </a:t>
            </a:r>
            <a:r>
              <a:rPr lang="en-US" sz="3600" dirty="0"/>
              <a:t>always to give thanks to God for you as is right…”</a:t>
            </a:r>
          </a:p>
          <a:p>
            <a:pPr lvl="1"/>
            <a:r>
              <a:rPr lang="en-US" sz="3600" dirty="0"/>
              <a:t>Because your faith is growing abundantly.</a:t>
            </a:r>
          </a:p>
          <a:p>
            <a:pPr lvl="1"/>
            <a:r>
              <a:rPr lang="en-US" sz="3600" dirty="0"/>
              <a:t>The love of everyone of you for one another is increasing.</a:t>
            </a:r>
          </a:p>
          <a:p>
            <a:pPr marL="530352" lvl="1" indent="0">
              <a:buNone/>
            </a:pPr>
            <a:r>
              <a:rPr lang="en-US" sz="3600" dirty="0"/>
              <a:t> </a:t>
            </a:r>
          </a:p>
        </p:txBody>
      </p:sp>
    </p:spTree>
    <p:extLst>
      <p:ext uri="{BB962C8B-B14F-4D97-AF65-F5344CB8AC3E}">
        <p14:creationId xmlns:p14="http://schemas.microsoft.com/office/powerpoint/2010/main" val="23727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Reflection Questions</a:t>
            </a:r>
          </a:p>
        </p:txBody>
      </p:sp>
      <p:sp>
        <p:nvSpPr>
          <p:cNvPr id="7" name="Content Placeholder 6"/>
          <p:cNvSpPr>
            <a:spLocks noGrp="1"/>
          </p:cNvSpPr>
          <p:nvPr>
            <p:ph idx="1"/>
          </p:nvPr>
        </p:nvSpPr>
        <p:spPr>
          <a:xfrm>
            <a:off x="1371600" y="1459149"/>
            <a:ext cx="9601200" cy="4408251"/>
          </a:xfrm>
        </p:spPr>
        <p:txBody>
          <a:bodyPr>
            <a:normAutofit/>
          </a:bodyPr>
          <a:lstStyle/>
          <a:p>
            <a:r>
              <a:rPr lang="en-US" sz="3600" dirty="0"/>
              <a:t>Why do I pray?</a:t>
            </a:r>
          </a:p>
          <a:p>
            <a:r>
              <a:rPr lang="en-US" sz="3600" dirty="0"/>
              <a:t>What do I pray for myself?</a:t>
            </a:r>
          </a:p>
          <a:p>
            <a:r>
              <a:rPr lang="en-US" sz="3600" dirty="0"/>
              <a:t>What do I pray for others?</a:t>
            </a:r>
          </a:p>
          <a:p>
            <a:r>
              <a:rPr lang="en-US" sz="3600" dirty="0"/>
              <a:t>What do I consider most important as it pertains to Prayer?</a:t>
            </a:r>
          </a:p>
          <a:p>
            <a:r>
              <a:rPr lang="en-US" sz="3600" dirty="0"/>
              <a:t>To what end do I pray?</a:t>
            </a:r>
          </a:p>
          <a:p>
            <a:pPr marL="0" indent="0">
              <a:buNone/>
            </a:pPr>
            <a:endParaRPr lang="en-US" sz="3600" dirty="0"/>
          </a:p>
        </p:txBody>
      </p:sp>
    </p:spTree>
    <p:extLst>
      <p:ext uri="{BB962C8B-B14F-4D97-AF65-F5344CB8AC3E}">
        <p14:creationId xmlns:p14="http://schemas.microsoft.com/office/powerpoint/2010/main" val="3731603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0373" y="379378"/>
            <a:ext cx="5272391" cy="177043"/>
          </a:xfrm>
        </p:spPr>
        <p:txBody>
          <a:bodyPr>
            <a:normAutofit fontScale="90000"/>
          </a:bodyPr>
          <a:lstStyle/>
          <a:p>
            <a:endParaRPr lang="en-US" dirty="0"/>
          </a:p>
        </p:txBody>
      </p:sp>
      <p:sp>
        <p:nvSpPr>
          <p:cNvPr id="3" name="Content Placeholder 2"/>
          <p:cNvSpPr>
            <a:spLocks noGrp="1"/>
          </p:cNvSpPr>
          <p:nvPr>
            <p:ph idx="1"/>
          </p:nvPr>
        </p:nvSpPr>
        <p:spPr>
          <a:xfrm>
            <a:off x="1371600" y="778213"/>
            <a:ext cx="9601200" cy="5089187"/>
          </a:xfrm>
        </p:spPr>
        <p:txBody>
          <a:bodyPr>
            <a:normAutofit lnSpcReduction="10000"/>
          </a:bodyPr>
          <a:lstStyle/>
          <a:p>
            <a:r>
              <a:rPr lang="en-US" sz="3600" dirty="0"/>
              <a:t>Thanksgiving is a fundamental component of the mental framework that largely controls Paul’s intercession…The unvarnished truth is that what we most frequently give thanks for betrays what we most highly value. If a large percentage of our thanksgiving is for material prosperity, it is because we value material prosperity proportionately. –D.A. Carson, </a:t>
            </a:r>
            <a:r>
              <a:rPr lang="en-US" sz="3600" i="1" dirty="0"/>
              <a:t>A Call To Spiritual Reformation</a:t>
            </a:r>
            <a:endParaRPr lang="en-US" sz="3600" dirty="0"/>
          </a:p>
        </p:txBody>
      </p:sp>
    </p:spTree>
    <p:extLst>
      <p:ext uri="{BB962C8B-B14F-4D97-AF65-F5344CB8AC3E}">
        <p14:creationId xmlns:p14="http://schemas.microsoft.com/office/powerpoint/2010/main" val="3159267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1:11-12</a:t>
            </a:r>
          </a:p>
        </p:txBody>
      </p:sp>
      <p:sp>
        <p:nvSpPr>
          <p:cNvPr id="3" name="Content Placeholder 2"/>
          <p:cNvSpPr>
            <a:spLocks noGrp="1"/>
          </p:cNvSpPr>
          <p:nvPr>
            <p:ph idx="1"/>
          </p:nvPr>
        </p:nvSpPr>
        <p:spPr/>
        <p:txBody>
          <a:bodyPr>
            <a:normAutofit/>
          </a:bodyPr>
          <a:lstStyle/>
          <a:p>
            <a:endParaRPr lang="en-US" sz="3600" dirty="0"/>
          </a:p>
        </p:txBody>
      </p:sp>
    </p:spTree>
    <p:extLst>
      <p:ext uri="{BB962C8B-B14F-4D97-AF65-F5344CB8AC3E}">
        <p14:creationId xmlns:p14="http://schemas.microsoft.com/office/powerpoint/2010/main" val="1574911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1:11-12</a:t>
            </a:r>
          </a:p>
        </p:txBody>
      </p:sp>
      <p:sp>
        <p:nvSpPr>
          <p:cNvPr id="3" name="Content Placeholder 2"/>
          <p:cNvSpPr>
            <a:spLocks noGrp="1"/>
          </p:cNvSpPr>
          <p:nvPr>
            <p:ph idx="1"/>
          </p:nvPr>
        </p:nvSpPr>
        <p:spPr/>
        <p:txBody>
          <a:bodyPr>
            <a:normAutofit/>
          </a:bodyPr>
          <a:lstStyle/>
          <a:p>
            <a:r>
              <a:rPr lang="en-US" sz="3600" dirty="0"/>
              <a:t>“To this end we always pray for you…”</a:t>
            </a:r>
          </a:p>
        </p:txBody>
      </p:sp>
    </p:spTree>
    <p:extLst>
      <p:ext uri="{BB962C8B-B14F-4D97-AF65-F5344CB8AC3E}">
        <p14:creationId xmlns:p14="http://schemas.microsoft.com/office/powerpoint/2010/main" val="3496320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1:11-12</a:t>
            </a:r>
          </a:p>
        </p:txBody>
      </p:sp>
      <p:sp>
        <p:nvSpPr>
          <p:cNvPr id="3" name="Content Placeholder 2"/>
          <p:cNvSpPr>
            <a:spLocks noGrp="1"/>
          </p:cNvSpPr>
          <p:nvPr>
            <p:ph idx="1"/>
          </p:nvPr>
        </p:nvSpPr>
        <p:spPr>
          <a:xfrm>
            <a:off x="1371600" y="1536970"/>
            <a:ext cx="9601200" cy="4330430"/>
          </a:xfrm>
        </p:spPr>
        <p:txBody>
          <a:bodyPr>
            <a:normAutofit/>
          </a:bodyPr>
          <a:lstStyle/>
          <a:p>
            <a:r>
              <a:rPr lang="en-US" sz="3600" dirty="0"/>
              <a:t>“To this end we always pray for you…”</a:t>
            </a:r>
          </a:p>
          <a:p>
            <a:pPr lvl="1"/>
            <a:r>
              <a:rPr lang="en-US" sz="3600" dirty="0"/>
              <a:t>That our God may make you worthy of his calling. (Ephesians 4:1-2)</a:t>
            </a:r>
          </a:p>
        </p:txBody>
      </p:sp>
    </p:spTree>
    <p:extLst>
      <p:ext uri="{BB962C8B-B14F-4D97-AF65-F5344CB8AC3E}">
        <p14:creationId xmlns:p14="http://schemas.microsoft.com/office/powerpoint/2010/main" val="3543088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1:11-12</a:t>
            </a:r>
          </a:p>
        </p:txBody>
      </p:sp>
      <p:sp>
        <p:nvSpPr>
          <p:cNvPr id="3" name="Content Placeholder 2"/>
          <p:cNvSpPr>
            <a:spLocks noGrp="1"/>
          </p:cNvSpPr>
          <p:nvPr>
            <p:ph idx="1"/>
          </p:nvPr>
        </p:nvSpPr>
        <p:spPr>
          <a:xfrm>
            <a:off x="1371600" y="1536970"/>
            <a:ext cx="9601200" cy="4330430"/>
          </a:xfrm>
        </p:spPr>
        <p:txBody>
          <a:bodyPr>
            <a:normAutofit/>
          </a:bodyPr>
          <a:lstStyle/>
          <a:p>
            <a:r>
              <a:rPr lang="en-US" sz="3600" dirty="0"/>
              <a:t>“To this end we always pray for you…”</a:t>
            </a:r>
          </a:p>
          <a:p>
            <a:pPr lvl="1"/>
            <a:r>
              <a:rPr lang="en-US" sz="3600" dirty="0"/>
              <a:t>That our God may make you worthy of his calling. (Ephesians 4:1)</a:t>
            </a:r>
          </a:p>
          <a:p>
            <a:pPr lvl="2"/>
            <a:r>
              <a:rPr lang="en-US" sz="3400" dirty="0"/>
              <a:t>Simply put, “that means these believers </a:t>
            </a:r>
            <a:r>
              <a:rPr lang="en-US" sz="3400" b="1" i="1" dirty="0"/>
              <a:t>must</a:t>
            </a:r>
            <a:r>
              <a:rPr lang="en-US" sz="3400" dirty="0"/>
              <a:t> grow in all things that please God so that he is pleased with them, and finally judges them to be living up to the calling that they have received.” -Carson</a:t>
            </a:r>
          </a:p>
        </p:txBody>
      </p:sp>
    </p:spTree>
    <p:extLst>
      <p:ext uri="{BB962C8B-B14F-4D97-AF65-F5344CB8AC3E}">
        <p14:creationId xmlns:p14="http://schemas.microsoft.com/office/powerpoint/2010/main" val="2939112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Thessalonians 1:11-12</a:t>
            </a:r>
          </a:p>
        </p:txBody>
      </p:sp>
      <p:sp>
        <p:nvSpPr>
          <p:cNvPr id="3" name="Content Placeholder 2"/>
          <p:cNvSpPr>
            <a:spLocks noGrp="1"/>
          </p:cNvSpPr>
          <p:nvPr>
            <p:ph idx="1"/>
          </p:nvPr>
        </p:nvSpPr>
        <p:spPr>
          <a:xfrm>
            <a:off x="1371600" y="1536970"/>
            <a:ext cx="9601200" cy="4330430"/>
          </a:xfrm>
        </p:spPr>
        <p:txBody>
          <a:bodyPr>
            <a:normAutofit/>
          </a:bodyPr>
          <a:lstStyle/>
          <a:p>
            <a:r>
              <a:rPr lang="en-US" sz="3600" dirty="0"/>
              <a:t>“To this end we always pray for you…”</a:t>
            </a:r>
          </a:p>
          <a:p>
            <a:pPr lvl="1"/>
            <a:r>
              <a:rPr lang="en-US" sz="3600" dirty="0"/>
              <a:t>That our God may make you worthy of his calling. (Ephesians 4:1)</a:t>
            </a:r>
          </a:p>
          <a:p>
            <a:pPr lvl="1"/>
            <a:r>
              <a:rPr lang="en-US" sz="3600" dirty="0"/>
              <a:t>That our God may fulfill every resolve for good and every work of faith by His power. (Philippians 2:12-13)</a:t>
            </a:r>
          </a:p>
        </p:txBody>
      </p:sp>
    </p:spTree>
    <p:extLst>
      <p:ext uri="{BB962C8B-B14F-4D97-AF65-F5344CB8AC3E}">
        <p14:creationId xmlns:p14="http://schemas.microsoft.com/office/powerpoint/2010/main" val="4035881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6638" y="703310"/>
            <a:ext cx="4066162" cy="45719"/>
          </a:xfrm>
        </p:spPr>
        <p:txBody>
          <a:bodyPr>
            <a:normAutofit fontScale="90000"/>
          </a:bodyPr>
          <a:lstStyle/>
          <a:p>
            <a:endParaRPr lang="en-US" dirty="0"/>
          </a:p>
        </p:txBody>
      </p:sp>
      <p:sp>
        <p:nvSpPr>
          <p:cNvPr id="3" name="Content Placeholder 2"/>
          <p:cNvSpPr>
            <a:spLocks noGrp="1"/>
          </p:cNvSpPr>
          <p:nvPr>
            <p:ph idx="1"/>
          </p:nvPr>
        </p:nvSpPr>
        <p:spPr>
          <a:xfrm>
            <a:off x="1371600" y="1206230"/>
            <a:ext cx="9601200" cy="4661170"/>
          </a:xfrm>
        </p:spPr>
        <p:txBody>
          <a:bodyPr>
            <a:normAutofit/>
          </a:bodyPr>
          <a:lstStyle/>
          <a:p>
            <a:r>
              <a:rPr lang="en-US" sz="3600" dirty="0"/>
              <a:t>“What Paul presupposes is that God’s people have been so transformed through their conversion to Jesus Christ and his gospel that they now develop new sets of goals. Prompted and shaped by goodness and faith, </a:t>
            </a:r>
            <a:r>
              <a:rPr lang="en-US" sz="3600"/>
              <a:t>they inevitably </a:t>
            </a:r>
            <a:r>
              <a:rPr lang="en-US" sz="3600" dirty="0"/>
              <a:t>formulate new purposes, decidedly Christian plans, Christian goals.” -Carson</a:t>
            </a:r>
          </a:p>
        </p:txBody>
      </p:sp>
    </p:spTree>
    <p:extLst>
      <p:ext uri="{BB962C8B-B14F-4D97-AF65-F5344CB8AC3E}">
        <p14:creationId xmlns:p14="http://schemas.microsoft.com/office/powerpoint/2010/main" val="7565174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76072"/>
          </a:xfrm>
        </p:spPr>
        <p:txBody>
          <a:bodyPr>
            <a:normAutofit fontScale="90000"/>
          </a:bodyPr>
          <a:lstStyle/>
          <a:p>
            <a:r>
              <a:rPr lang="en-US" dirty="0"/>
              <a:t>Why do we pray this way?</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108350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76072"/>
          </a:xfrm>
        </p:spPr>
        <p:txBody>
          <a:bodyPr>
            <a:normAutofit fontScale="90000"/>
          </a:bodyPr>
          <a:lstStyle/>
          <a:p>
            <a:r>
              <a:rPr lang="en-US" dirty="0"/>
              <a:t>Why do we pray this way?</a:t>
            </a:r>
          </a:p>
        </p:txBody>
      </p:sp>
      <p:sp>
        <p:nvSpPr>
          <p:cNvPr id="3" name="Content Placeholder 2"/>
          <p:cNvSpPr>
            <a:spLocks noGrp="1"/>
          </p:cNvSpPr>
          <p:nvPr>
            <p:ph idx="1"/>
          </p:nvPr>
        </p:nvSpPr>
        <p:spPr>
          <a:xfrm>
            <a:off x="1371600" y="1624519"/>
            <a:ext cx="9601200" cy="4242881"/>
          </a:xfrm>
        </p:spPr>
        <p:txBody>
          <a:bodyPr>
            <a:normAutofit/>
          </a:bodyPr>
          <a:lstStyle/>
          <a:p>
            <a:r>
              <a:rPr lang="en-US" sz="3600" dirty="0"/>
              <a:t>V.12 “So that…”</a:t>
            </a:r>
          </a:p>
        </p:txBody>
      </p:sp>
    </p:spTree>
    <p:extLst>
      <p:ext uri="{BB962C8B-B14F-4D97-AF65-F5344CB8AC3E}">
        <p14:creationId xmlns:p14="http://schemas.microsoft.com/office/powerpoint/2010/main" val="3032107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76072"/>
          </a:xfrm>
        </p:spPr>
        <p:txBody>
          <a:bodyPr>
            <a:normAutofit fontScale="90000"/>
          </a:bodyPr>
          <a:lstStyle/>
          <a:p>
            <a:r>
              <a:rPr lang="en-US" dirty="0"/>
              <a:t>Why do we pray this way?</a:t>
            </a:r>
          </a:p>
        </p:txBody>
      </p:sp>
      <p:sp>
        <p:nvSpPr>
          <p:cNvPr id="3" name="Content Placeholder 2"/>
          <p:cNvSpPr>
            <a:spLocks noGrp="1"/>
          </p:cNvSpPr>
          <p:nvPr>
            <p:ph idx="1"/>
          </p:nvPr>
        </p:nvSpPr>
        <p:spPr>
          <a:xfrm>
            <a:off x="1371600" y="1624519"/>
            <a:ext cx="9601200" cy="4242881"/>
          </a:xfrm>
        </p:spPr>
        <p:txBody>
          <a:bodyPr>
            <a:normAutofit/>
          </a:bodyPr>
          <a:lstStyle/>
          <a:p>
            <a:r>
              <a:rPr lang="en-US" sz="3600" dirty="0"/>
              <a:t>V.12 “So that…”</a:t>
            </a:r>
          </a:p>
          <a:p>
            <a:pPr lvl="1"/>
            <a:r>
              <a:rPr lang="en-US" sz="3600" dirty="0"/>
              <a:t>The name of our Lord Jesus may be glorified in you.</a:t>
            </a:r>
          </a:p>
        </p:txBody>
      </p:sp>
    </p:spTree>
    <p:extLst>
      <p:ext uri="{BB962C8B-B14F-4D97-AF65-F5344CB8AC3E}">
        <p14:creationId xmlns:p14="http://schemas.microsoft.com/office/powerpoint/2010/main" val="281487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4983"/>
          </a:xfrm>
        </p:spPr>
        <p:txBody>
          <a:bodyPr/>
          <a:lstStyle/>
          <a:p>
            <a:r>
              <a:rPr lang="en-US" dirty="0"/>
              <a:t>Where have we been so far?</a:t>
            </a:r>
          </a:p>
        </p:txBody>
      </p:sp>
      <p:sp>
        <p:nvSpPr>
          <p:cNvPr id="3" name="Content Placeholder 2"/>
          <p:cNvSpPr>
            <a:spLocks noGrp="1"/>
          </p:cNvSpPr>
          <p:nvPr>
            <p:ph idx="1"/>
          </p:nvPr>
        </p:nvSpPr>
        <p:spPr>
          <a:xfrm>
            <a:off x="1371600" y="1614791"/>
            <a:ext cx="9601200" cy="4252609"/>
          </a:xfrm>
        </p:spPr>
        <p:txBody>
          <a:bodyPr>
            <a:normAutofit/>
          </a:bodyPr>
          <a:lstStyle/>
          <a:p>
            <a:r>
              <a:rPr lang="en-US" sz="3600" dirty="0"/>
              <a:t>Ephesians 1: “I do not cease to give thanks for you...”</a:t>
            </a:r>
          </a:p>
          <a:p>
            <a:pPr lvl="1"/>
            <a:r>
              <a:rPr lang="en-US" sz="3600" dirty="0"/>
              <a:t>“Because I have heard of your faith in the Lord Jesus and your love for all the saints.”</a:t>
            </a:r>
          </a:p>
        </p:txBody>
      </p:sp>
    </p:spTree>
    <p:extLst>
      <p:ext uri="{BB962C8B-B14F-4D97-AF65-F5344CB8AC3E}">
        <p14:creationId xmlns:p14="http://schemas.microsoft.com/office/powerpoint/2010/main" val="343787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76072"/>
          </a:xfrm>
        </p:spPr>
        <p:txBody>
          <a:bodyPr>
            <a:normAutofit fontScale="90000"/>
          </a:bodyPr>
          <a:lstStyle/>
          <a:p>
            <a:r>
              <a:rPr lang="en-US" dirty="0"/>
              <a:t>Why do we pray this way?</a:t>
            </a:r>
          </a:p>
        </p:txBody>
      </p:sp>
      <p:sp>
        <p:nvSpPr>
          <p:cNvPr id="3" name="Content Placeholder 2"/>
          <p:cNvSpPr>
            <a:spLocks noGrp="1"/>
          </p:cNvSpPr>
          <p:nvPr>
            <p:ph idx="1"/>
          </p:nvPr>
        </p:nvSpPr>
        <p:spPr>
          <a:xfrm>
            <a:off x="1371600" y="1624519"/>
            <a:ext cx="9601200" cy="4242881"/>
          </a:xfrm>
        </p:spPr>
        <p:txBody>
          <a:bodyPr>
            <a:normAutofit/>
          </a:bodyPr>
          <a:lstStyle/>
          <a:p>
            <a:r>
              <a:rPr lang="en-US" sz="3600" dirty="0"/>
              <a:t>V.12 “So that…”</a:t>
            </a:r>
          </a:p>
          <a:p>
            <a:pPr lvl="1"/>
            <a:r>
              <a:rPr lang="en-US" sz="3600" dirty="0"/>
              <a:t>The name of our Lord Jesus may be glorified in you.</a:t>
            </a:r>
          </a:p>
          <a:p>
            <a:pPr lvl="1"/>
            <a:r>
              <a:rPr lang="en-US" sz="3600" dirty="0"/>
              <a:t>You may be glorified in him.</a:t>
            </a:r>
          </a:p>
          <a:p>
            <a:pPr marL="0" indent="0">
              <a:buNone/>
            </a:pPr>
            <a:endParaRPr lang="en-US" sz="3600" dirty="0"/>
          </a:p>
        </p:txBody>
      </p:sp>
    </p:spTree>
    <p:extLst>
      <p:ext uri="{BB962C8B-B14F-4D97-AF65-F5344CB8AC3E}">
        <p14:creationId xmlns:p14="http://schemas.microsoft.com/office/powerpoint/2010/main" val="5537883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76072"/>
          </a:xfrm>
        </p:spPr>
        <p:txBody>
          <a:bodyPr>
            <a:normAutofit fontScale="90000"/>
          </a:bodyPr>
          <a:lstStyle/>
          <a:p>
            <a:r>
              <a:rPr lang="en-US" dirty="0"/>
              <a:t>Why do we pray this way?</a:t>
            </a:r>
          </a:p>
        </p:txBody>
      </p:sp>
      <p:sp>
        <p:nvSpPr>
          <p:cNvPr id="3" name="Content Placeholder 2"/>
          <p:cNvSpPr>
            <a:spLocks noGrp="1"/>
          </p:cNvSpPr>
          <p:nvPr>
            <p:ph idx="1"/>
          </p:nvPr>
        </p:nvSpPr>
        <p:spPr>
          <a:xfrm>
            <a:off x="1371600" y="1624519"/>
            <a:ext cx="9601200" cy="4242881"/>
          </a:xfrm>
        </p:spPr>
        <p:txBody>
          <a:bodyPr>
            <a:normAutofit/>
          </a:bodyPr>
          <a:lstStyle/>
          <a:p>
            <a:r>
              <a:rPr lang="en-US" sz="3600" dirty="0"/>
              <a:t>V.12 “So that…”</a:t>
            </a:r>
          </a:p>
          <a:p>
            <a:pPr lvl="1"/>
            <a:r>
              <a:rPr lang="en-US" sz="3600" dirty="0"/>
              <a:t>The name of our Lord Jesus may be glorified in you.</a:t>
            </a:r>
          </a:p>
          <a:p>
            <a:pPr lvl="1"/>
            <a:r>
              <a:rPr lang="en-US" sz="3600" dirty="0"/>
              <a:t>You may be glorified in him.</a:t>
            </a:r>
          </a:p>
          <a:p>
            <a:r>
              <a:rPr lang="en-US" sz="3600" dirty="0"/>
              <a:t>All “according to the grace of our God and the Lord Jesus Christ.”</a:t>
            </a:r>
          </a:p>
          <a:p>
            <a:pPr marL="0" indent="0">
              <a:buNone/>
            </a:pPr>
            <a:endParaRPr lang="en-US" sz="3600" dirty="0"/>
          </a:p>
        </p:txBody>
      </p:sp>
    </p:spTree>
    <p:extLst>
      <p:ext uri="{BB962C8B-B14F-4D97-AF65-F5344CB8AC3E}">
        <p14:creationId xmlns:p14="http://schemas.microsoft.com/office/powerpoint/2010/main" val="325531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0212" y="243192"/>
            <a:ext cx="5622587" cy="535022"/>
          </a:xfrm>
        </p:spPr>
        <p:txBody>
          <a:bodyPr>
            <a:normAutofit fontScale="90000"/>
          </a:bodyPr>
          <a:lstStyle/>
          <a:p>
            <a:endParaRPr lang="en-US" dirty="0"/>
          </a:p>
        </p:txBody>
      </p:sp>
      <p:sp>
        <p:nvSpPr>
          <p:cNvPr id="3" name="Content Placeholder 2"/>
          <p:cNvSpPr>
            <a:spLocks noGrp="1"/>
          </p:cNvSpPr>
          <p:nvPr>
            <p:ph idx="1"/>
          </p:nvPr>
        </p:nvSpPr>
        <p:spPr>
          <a:xfrm>
            <a:off x="1371600" y="389106"/>
            <a:ext cx="9601200" cy="5478293"/>
          </a:xfrm>
        </p:spPr>
        <p:txBody>
          <a:bodyPr>
            <a:noAutofit/>
          </a:bodyPr>
          <a:lstStyle/>
          <a:p>
            <a:r>
              <a:rPr lang="en-US" sz="3600" dirty="0"/>
              <a:t>“For when the current is switched on, it becomes incandescent. So when Jesus is revealed in his glory, he will be glorified in His people. We will not only see, but share his glory. We will be more than a filament which glows temporarily….We will be radically and permanently changed, being transformed into his likeness….We will glow forever with the glory of Christ as indeed he glowed with the glory of the Father.” –John Stott, </a:t>
            </a:r>
            <a:r>
              <a:rPr lang="en-US" sz="3600" i="1" dirty="0"/>
              <a:t>Gospel and the End</a:t>
            </a:r>
            <a:endParaRPr lang="en-US" sz="3600" dirty="0"/>
          </a:p>
        </p:txBody>
      </p:sp>
    </p:spTree>
    <p:extLst>
      <p:ext uri="{BB962C8B-B14F-4D97-AF65-F5344CB8AC3E}">
        <p14:creationId xmlns:p14="http://schemas.microsoft.com/office/powerpoint/2010/main" val="18182495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87182" y="330741"/>
            <a:ext cx="4085617" cy="355060"/>
          </a:xfrm>
        </p:spPr>
        <p:txBody>
          <a:bodyPr>
            <a:normAutofit fontScale="90000"/>
          </a:bodyPr>
          <a:lstStyle/>
          <a:p>
            <a:endParaRPr lang="en-US" dirty="0"/>
          </a:p>
        </p:txBody>
      </p:sp>
      <p:sp>
        <p:nvSpPr>
          <p:cNvPr id="3" name="Content Placeholder 2"/>
          <p:cNvSpPr>
            <a:spLocks noGrp="1"/>
          </p:cNvSpPr>
          <p:nvPr>
            <p:ph idx="1"/>
          </p:nvPr>
        </p:nvSpPr>
        <p:spPr>
          <a:xfrm>
            <a:off x="1371600" y="982494"/>
            <a:ext cx="9601200" cy="4884906"/>
          </a:xfrm>
        </p:spPr>
        <p:txBody>
          <a:bodyPr>
            <a:normAutofit/>
          </a:bodyPr>
          <a:lstStyle/>
          <a:p>
            <a:r>
              <a:rPr lang="en-US" sz="3600" dirty="0"/>
              <a:t>“Christ will not have this glory for himself alone but it will possess all the saints.”          –John Calvin, </a:t>
            </a:r>
            <a:r>
              <a:rPr lang="en-US" sz="3600" i="1" dirty="0"/>
              <a:t>1 and 2 Thessalonians</a:t>
            </a:r>
            <a:endParaRPr lang="en-US" sz="3600" dirty="0"/>
          </a:p>
        </p:txBody>
      </p:sp>
    </p:spTree>
    <p:extLst>
      <p:ext uri="{BB962C8B-B14F-4D97-AF65-F5344CB8AC3E}">
        <p14:creationId xmlns:p14="http://schemas.microsoft.com/office/powerpoint/2010/main" val="3141449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What’s the point?</a:t>
            </a:r>
          </a:p>
        </p:txBody>
      </p:sp>
      <p:sp>
        <p:nvSpPr>
          <p:cNvPr id="3" name="Content Placeholder 2"/>
          <p:cNvSpPr>
            <a:spLocks noGrp="1"/>
          </p:cNvSpPr>
          <p:nvPr>
            <p:ph idx="1"/>
          </p:nvPr>
        </p:nvSpPr>
        <p:spPr>
          <a:xfrm>
            <a:off x="1371600" y="1439694"/>
            <a:ext cx="9601200" cy="4427706"/>
          </a:xfrm>
        </p:spPr>
        <p:txBody>
          <a:bodyPr>
            <a:normAutofit/>
          </a:bodyPr>
          <a:lstStyle/>
          <a:p>
            <a:pPr marL="0" indent="0">
              <a:buNone/>
            </a:pPr>
            <a:endParaRPr lang="en-US" sz="3600" dirty="0"/>
          </a:p>
        </p:txBody>
      </p:sp>
    </p:spTree>
    <p:extLst>
      <p:ext uri="{BB962C8B-B14F-4D97-AF65-F5344CB8AC3E}">
        <p14:creationId xmlns:p14="http://schemas.microsoft.com/office/powerpoint/2010/main" val="845250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What’s the point?</a:t>
            </a:r>
          </a:p>
        </p:txBody>
      </p:sp>
      <p:sp>
        <p:nvSpPr>
          <p:cNvPr id="3" name="Content Placeholder 2"/>
          <p:cNvSpPr>
            <a:spLocks noGrp="1"/>
          </p:cNvSpPr>
          <p:nvPr>
            <p:ph idx="1"/>
          </p:nvPr>
        </p:nvSpPr>
        <p:spPr>
          <a:xfrm>
            <a:off x="1371600" y="1439694"/>
            <a:ext cx="9601200" cy="4427706"/>
          </a:xfrm>
        </p:spPr>
        <p:txBody>
          <a:bodyPr>
            <a:normAutofit/>
          </a:bodyPr>
          <a:lstStyle/>
          <a:p>
            <a:r>
              <a:rPr lang="en-US" sz="3600" dirty="0"/>
              <a:t>Christians are by nature thankful people.	</a:t>
            </a:r>
          </a:p>
          <a:p>
            <a:pPr marL="530352" lvl="1" indent="0">
              <a:buNone/>
            </a:pPr>
            <a:endParaRPr lang="en-US" sz="3600" dirty="0"/>
          </a:p>
        </p:txBody>
      </p:sp>
    </p:spTree>
    <p:extLst>
      <p:ext uri="{BB962C8B-B14F-4D97-AF65-F5344CB8AC3E}">
        <p14:creationId xmlns:p14="http://schemas.microsoft.com/office/powerpoint/2010/main" val="8286135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What’s the point?</a:t>
            </a:r>
          </a:p>
        </p:txBody>
      </p:sp>
      <p:sp>
        <p:nvSpPr>
          <p:cNvPr id="3" name="Content Placeholder 2"/>
          <p:cNvSpPr>
            <a:spLocks noGrp="1"/>
          </p:cNvSpPr>
          <p:nvPr>
            <p:ph idx="1"/>
          </p:nvPr>
        </p:nvSpPr>
        <p:spPr>
          <a:xfrm>
            <a:off x="1371600" y="1439694"/>
            <a:ext cx="9601200" cy="4427706"/>
          </a:xfrm>
        </p:spPr>
        <p:txBody>
          <a:bodyPr>
            <a:normAutofit/>
          </a:bodyPr>
          <a:lstStyle/>
          <a:p>
            <a:r>
              <a:rPr lang="en-US" sz="3600" dirty="0"/>
              <a:t>Christians are by nature thankful people.	</a:t>
            </a:r>
          </a:p>
          <a:p>
            <a:pPr lvl="1"/>
            <a:r>
              <a:rPr lang="en-US" sz="3600" dirty="0"/>
              <a:t>We have much to be thankful for. (Romans 8:28-30)</a:t>
            </a:r>
          </a:p>
        </p:txBody>
      </p:sp>
    </p:spTree>
    <p:extLst>
      <p:ext uri="{BB962C8B-B14F-4D97-AF65-F5344CB8AC3E}">
        <p14:creationId xmlns:p14="http://schemas.microsoft.com/office/powerpoint/2010/main" val="3750398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What’s the point?</a:t>
            </a:r>
          </a:p>
        </p:txBody>
      </p:sp>
      <p:sp>
        <p:nvSpPr>
          <p:cNvPr id="3" name="Content Placeholder 2"/>
          <p:cNvSpPr>
            <a:spLocks noGrp="1"/>
          </p:cNvSpPr>
          <p:nvPr>
            <p:ph idx="1"/>
          </p:nvPr>
        </p:nvSpPr>
        <p:spPr>
          <a:xfrm>
            <a:off x="1371600" y="1439694"/>
            <a:ext cx="9601200" cy="4427706"/>
          </a:xfrm>
        </p:spPr>
        <p:txBody>
          <a:bodyPr>
            <a:normAutofit/>
          </a:bodyPr>
          <a:lstStyle/>
          <a:p>
            <a:r>
              <a:rPr lang="en-US" sz="3600" dirty="0"/>
              <a:t>Christians are by nature thankful people.	</a:t>
            </a:r>
          </a:p>
          <a:p>
            <a:pPr lvl="1"/>
            <a:r>
              <a:rPr lang="en-US" sz="3600" dirty="0"/>
              <a:t>We have much to be thankful for. (Romans 8:28-30)</a:t>
            </a:r>
          </a:p>
          <a:p>
            <a:r>
              <a:rPr lang="en-US" sz="3600" dirty="0"/>
              <a:t>At the root of all Christian desire for him or herself is to walk worthy of the calling of God.</a:t>
            </a:r>
          </a:p>
        </p:txBody>
      </p:sp>
    </p:spTree>
    <p:extLst>
      <p:ext uri="{BB962C8B-B14F-4D97-AF65-F5344CB8AC3E}">
        <p14:creationId xmlns:p14="http://schemas.microsoft.com/office/powerpoint/2010/main" val="11098593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what? What’s the point?</a:t>
            </a:r>
          </a:p>
        </p:txBody>
      </p:sp>
      <p:sp>
        <p:nvSpPr>
          <p:cNvPr id="3" name="Content Placeholder 2"/>
          <p:cNvSpPr>
            <a:spLocks noGrp="1"/>
          </p:cNvSpPr>
          <p:nvPr>
            <p:ph idx="1"/>
          </p:nvPr>
        </p:nvSpPr>
        <p:spPr>
          <a:xfrm>
            <a:off x="1371600" y="1439694"/>
            <a:ext cx="9601200" cy="4427706"/>
          </a:xfrm>
        </p:spPr>
        <p:txBody>
          <a:bodyPr>
            <a:normAutofit lnSpcReduction="10000"/>
          </a:bodyPr>
          <a:lstStyle/>
          <a:p>
            <a:r>
              <a:rPr lang="en-US" sz="3600" dirty="0"/>
              <a:t>Christians are by nature thankful people.	</a:t>
            </a:r>
          </a:p>
          <a:p>
            <a:pPr lvl="1"/>
            <a:r>
              <a:rPr lang="en-US" sz="3600" dirty="0"/>
              <a:t>We have much to be thankful for. (Romans 8:28-30)</a:t>
            </a:r>
          </a:p>
          <a:p>
            <a:r>
              <a:rPr lang="en-US" sz="3600" dirty="0"/>
              <a:t>At the root of all Christian desire for him or herself is to walk worthy of the calling of God.</a:t>
            </a:r>
          </a:p>
          <a:p>
            <a:r>
              <a:rPr lang="en-US" sz="3600" dirty="0"/>
              <a:t>That desire reaches outside him or herself to fellow Christians in the Church.</a:t>
            </a:r>
          </a:p>
        </p:txBody>
      </p:sp>
    </p:spTree>
    <p:extLst>
      <p:ext uri="{BB962C8B-B14F-4D97-AF65-F5344CB8AC3E}">
        <p14:creationId xmlns:p14="http://schemas.microsoft.com/office/powerpoint/2010/main" val="9764326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000" dirty="0"/>
              <a:t>Prayer Matters</a:t>
            </a:r>
          </a:p>
        </p:txBody>
      </p:sp>
      <p:sp>
        <p:nvSpPr>
          <p:cNvPr id="3" name="Subtitle 2"/>
          <p:cNvSpPr>
            <a:spLocks noGrp="1"/>
          </p:cNvSpPr>
          <p:nvPr>
            <p:ph type="subTitle" idx="1"/>
          </p:nvPr>
        </p:nvSpPr>
        <p:spPr/>
        <p:txBody>
          <a:bodyPr>
            <a:normAutofit/>
          </a:bodyPr>
          <a:lstStyle/>
          <a:p>
            <a:r>
              <a:rPr lang="en-US" sz="3600" dirty="0"/>
              <a:t>II Thessalonians </a:t>
            </a:r>
          </a:p>
        </p:txBody>
      </p:sp>
    </p:spTree>
    <p:extLst>
      <p:ext uri="{BB962C8B-B14F-4D97-AF65-F5344CB8AC3E}">
        <p14:creationId xmlns:p14="http://schemas.microsoft.com/office/powerpoint/2010/main" val="386688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4983"/>
          </a:xfrm>
        </p:spPr>
        <p:txBody>
          <a:bodyPr/>
          <a:lstStyle/>
          <a:p>
            <a:r>
              <a:rPr lang="en-US" dirty="0"/>
              <a:t>Where have we been so far?</a:t>
            </a:r>
          </a:p>
        </p:txBody>
      </p:sp>
      <p:sp>
        <p:nvSpPr>
          <p:cNvPr id="3" name="Content Placeholder 2"/>
          <p:cNvSpPr>
            <a:spLocks noGrp="1"/>
          </p:cNvSpPr>
          <p:nvPr>
            <p:ph idx="1"/>
          </p:nvPr>
        </p:nvSpPr>
        <p:spPr>
          <a:xfrm>
            <a:off x="1371600" y="1614791"/>
            <a:ext cx="9601200" cy="4252609"/>
          </a:xfrm>
        </p:spPr>
        <p:txBody>
          <a:bodyPr>
            <a:normAutofit/>
          </a:bodyPr>
          <a:lstStyle/>
          <a:p>
            <a:r>
              <a:rPr lang="en-US" dirty="0"/>
              <a:t>Ephesians 1: “I do not cease to give thanks for you...”</a:t>
            </a:r>
          </a:p>
          <a:p>
            <a:pPr lvl="1"/>
            <a:r>
              <a:rPr lang="en-US" dirty="0"/>
              <a:t>“Because I have heard of your faith in the Lord Jesus and your love for all the saints.”</a:t>
            </a:r>
          </a:p>
          <a:p>
            <a:r>
              <a:rPr lang="en-US" sz="3600" dirty="0"/>
              <a:t>Philippians 1: “I thank my God in all remembrance of you…”</a:t>
            </a:r>
          </a:p>
          <a:p>
            <a:pPr lvl="1"/>
            <a:r>
              <a:rPr lang="en-US" sz="3600" dirty="0"/>
              <a:t>“Because of your partnership in the gospel from the first day until now.”</a:t>
            </a:r>
          </a:p>
          <a:p>
            <a:endParaRPr lang="en-US" sz="2400" dirty="0"/>
          </a:p>
        </p:txBody>
      </p:sp>
    </p:spTree>
    <p:extLst>
      <p:ext uri="{BB962C8B-B14F-4D97-AF65-F5344CB8AC3E}">
        <p14:creationId xmlns:p14="http://schemas.microsoft.com/office/powerpoint/2010/main" val="271796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4983"/>
          </a:xfrm>
        </p:spPr>
        <p:txBody>
          <a:bodyPr/>
          <a:lstStyle/>
          <a:p>
            <a:r>
              <a:rPr lang="en-US" dirty="0"/>
              <a:t>Where have we been so far?</a:t>
            </a:r>
          </a:p>
        </p:txBody>
      </p:sp>
      <p:sp>
        <p:nvSpPr>
          <p:cNvPr id="3" name="Content Placeholder 2"/>
          <p:cNvSpPr>
            <a:spLocks noGrp="1"/>
          </p:cNvSpPr>
          <p:nvPr>
            <p:ph idx="1"/>
          </p:nvPr>
        </p:nvSpPr>
        <p:spPr>
          <a:xfrm>
            <a:off x="1371600" y="1614791"/>
            <a:ext cx="9601200" cy="4252609"/>
          </a:xfrm>
        </p:spPr>
        <p:txBody>
          <a:bodyPr>
            <a:normAutofit fontScale="92500" lnSpcReduction="10000"/>
          </a:bodyPr>
          <a:lstStyle/>
          <a:p>
            <a:r>
              <a:rPr lang="en-US" dirty="0"/>
              <a:t>Ephesians 1: “I do not cease to give thanks for you...”</a:t>
            </a:r>
          </a:p>
          <a:p>
            <a:pPr lvl="1"/>
            <a:r>
              <a:rPr lang="en-US" dirty="0"/>
              <a:t>“Because I have heard of your faith in the Lord Jesus and your love for all the saints.”</a:t>
            </a:r>
          </a:p>
          <a:p>
            <a:r>
              <a:rPr lang="en-US" dirty="0"/>
              <a:t>Philippians 1: “I thank my God in all remembrance of you…”</a:t>
            </a:r>
          </a:p>
          <a:p>
            <a:pPr lvl="1"/>
            <a:r>
              <a:rPr lang="en-US" dirty="0"/>
              <a:t>“Because of your partnership in the gospel from the first day until now.”</a:t>
            </a:r>
          </a:p>
          <a:p>
            <a:r>
              <a:rPr lang="en-US" sz="3600" dirty="0"/>
              <a:t>Colossians 1: “We always thank God, the Father of our Lord Jesus Christ…”</a:t>
            </a:r>
          </a:p>
          <a:p>
            <a:pPr lvl="1"/>
            <a:r>
              <a:rPr lang="en-US" sz="3600" dirty="0"/>
              <a:t>“Since we heard of your faith in Christ Jesus and of the love that you have for all the saints.”</a:t>
            </a:r>
          </a:p>
          <a:p>
            <a:endParaRPr lang="en-US" sz="2400" dirty="0"/>
          </a:p>
        </p:txBody>
      </p:sp>
    </p:spTree>
    <p:extLst>
      <p:ext uri="{BB962C8B-B14F-4D97-AF65-F5344CB8AC3E}">
        <p14:creationId xmlns:p14="http://schemas.microsoft.com/office/powerpoint/2010/main" val="31128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Context</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4192489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Context</a:t>
            </a:r>
          </a:p>
        </p:txBody>
      </p:sp>
      <p:sp>
        <p:nvSpPr>
          <p:cNvPr id="3" name="Content Placeholder 2"/>
          <p:cNvSpPr>
            <a:spLocks noGrp="1"/>
          </p:cNvSpPr>
          <p:nvPr>
            <p:ph idx="1"/>
          </p:nvPr>
        </p:nvSpPr>
        <p:spPr>
          <a:xfrm>
            <a:off x="1371600" y="1750979"/>
            <a:ext cx="9601200" cy="4116421"/>
          </a:xfrm>
        </p:spPr>
        <p:txBody>
          <a:bodyPr>
            <a:normAutofit/>
          </a:bodyPr>
          <a:lstStyle/>
          <a:p>
            <a:r>
              <a:rPr lang="en-US" sz="3600" dirty="0"/>
              <a:t>II Thessalonians was written in order to address two primary concerns.</a:t>
            </a:r>
          </a:p>
        </p:txBody>
      </p:sp>
    </p:spTree>
    <p:extLst>
      <p:ext uri="{BB962C8B-B14F-4D97-AF65-F5344CB8AC3E}">
        <p14:creationId xmlns:p14="http://schemas.microsoft.com/office/powerpoint/2010/main" val="1526191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Context</a:t>
            </a:r>
          </a:p>
        </p:txBody>
      </p:sp>
      <p:sp>
        <p:nvSpPr>
          <p:cNvPr id="3" name="Content Placeholder 2"/>
          <p:cNvSpPr>
            <a:spLocks noGrp="1"/>
          </p:cNvSpPr>
          <p:nvPr>
            <p:ph idx="1"/>
          </p:nvPr>
        </p:nvSpPr>
        <p:spPr>
          <a:xfrm>
            <a:off x="1371600" y="1750979"/>
            <a:ext cx="9601200" cy="4116421"/>
          </a:xfrm>
        </p:spPr>
        <p:txBody>
          <a:bodyPr>
            <a:normAutofit/>
          </a:bodyPr>
          <a:lstStyle/>
          <a:p>
            <a:r>
              <a:rPr lang="en-US" sz="3600" dirty="0"/>
              <a:t>II Thessalonians was written in order to address two primary concerns.</a:t>
            </a:r>
          </a:p>
          <a:p>
            <a:pPr lvl="1"/>
            <a:r>
              <a:rPr lang="en-US" sz="3600" dirty="0"/>
              <a:t>Addresses a premature and unsettling announcement concerning the Day of the Lord. (The Day of the Lord had already come)</a:t>
            </a:r>
          </a:p>
        </p:txBody>
      </p:sp>
    </p:spTree>
    <p:extLst>
      <p:ext uri="{BB962C8B-B14F-4D97-AF65-F5344CB8AC3E}">
        <p14:creationId xmlns:p14="http://schemas.microsoft.com/office/powerpoint/2010/main" val="664455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 Thessalonians Context</a:t>
            </a:r>
          </a:p>
        </p:txBody>
      </p:sp>
      <p:sp>
        <p:nvSpPr>
          <p:cNvPr id="3" name="Content Placeholder 2"/>
          <p:cNvSpPr>
            <a:spLocks noGrp="1"/>
          </p:cNvSpPr>
          <p:nvPr>
            <p:ph idx="1"/>
          </p:nvPr>
        </p:nvSpPr>
        <p:spPr>
          <a:xfrm>
            <a:off x="1371600" y="1750979"/>
            <a:ext cx="9601200" cy="4116421"/>
          </a:xfrm>
        </p:spPr>
        <p:txBody>
          <a:bodyPr>
            <a:normAutofit lnSpcReduction="10000"/>
          </a:bodyPr>
          <a:lstStyle/>
          <a:p>
            <a:r>
              <a:rPr lang="en-US" sz="3600" dirty="0"/>
              <a:t>II Thessalonians was written in order to address two primary concerns.</a:t>
            </a:r>
          </a:p>
          <a:p>
            <a:pPr lvl="1"/>
            <a:r>
              <a:rPr lang="en-US" sz="3600" dirty="0"/>
              <a:t>Addresses a premature and unsettling announcement concerning the Day of the Lord. (The Day of the Lord had already come)</a:t>
            </a:r>
          </a:p>
          <a:p>
            <a:pPr lvl="1"/>
            <a:r>
              <a:rPr lang="en-US" sz="3600" dirty="0"/>
              <a:t>Chronic idleness of some </a:t>
            </a:r>
            <a:r>
              <a:rPr lang="en-US" sz="3600"/>
              <a:t>church members.</a:t>
            </a:r>
            <a:endParaRPr lang="en-US" sz="3600" dirty="0"/>
          </a:p>
        </p:txBody>
      </p:sp>
    </p:spTree>
    <p:extLst>
      <p:ext uri="{BB962C8B-B14F-4D97-AF65-F5344CB8AC3E}">
        <p14:creationId xmlns:p14="http://schemas.microsoft.com/office/powerpoint/2010/main" val="354707687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9671</TotalTime>
  <Words>1229</Words>
  <Application>Microsoft Office PowerPoint</Application>
  <PresentationFormat>Widescreen</PresentationFormat>
  <Paragraphs>112</Paragraphs>
  <Slides>39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39</vt:i4>
      </vt:variant>
    </vt:vector>
  </HeadingPairs>
  <TitlesOfParts>
    <vt:vector size="41" baseType="lpstr">
      <vt:lpstr>Franklin Gothic Book</vt:lpstr>
      <vt:lpstr>Crop</vt:lpstr>
      <vt:lpstr>Prayer Matters</vt:lpstr>
      <vt:lpstr>Reflection Questions</vt:lpstr>
      <vt:lpstr>Where have we been so far?</vt:lpstr>
      <vt:lpstr>Where have we been so far?</vt:lpstr>
      <vt:lpstr>Where have we been so far?</vt:lpstr>
      <vt:lpstr>II Thessalonians Context</vt:lpstr>
      <vt:lpstr>II Thessalonians Context</vt:lpstr>
      <vt:lpstr>II Thessalonians Context</vt:lpstr>
      <vt:lpstr>II Thessalonians Context</vt:lpstr>
      <vt:lpstr>II Thessalonians 2:13-14</vt:lpstr>
      <vt:lpstr>II Thessalonians 2:13-14</vt:lpstr>
      <vt:lpstr>II Thessalonians 2:13-14</vt:lpstr>
      <vt:lpstr>II Thessalonians 2:13-14</vt:lpstr>
      <vt:lpstr>II Thessalonians 2:13-14</vt:lpstr>
      <vt:lpstr>PowerPoint Presentation</vt:lpstr>
      <vt:lpstr>2 Thessalonians 1:3-4</vt:lpstr>
      <vt:lpstr>2 Thessalonians 1:3-4</vt:lpstr>
      <vt:lpstr>2 Thessalonians 1:3-4</vt:lpstr>
      <vt:lpstr>2 Thessalonians 1:3-4</vt:lpstr>
      <vt:lpstr>PowerPoint Presentation</vt:lpstr>
      <vt:lpstr>2 Thessalonians 1:11-12</vt:lpstr>
      <vt:lpstr>2 Thessalonians 1:11-12</vt:lpstr>
      <vt:lpstr>2 Thessalonians 1:11-12</vt:lpstr>
      <vt:lpstr>2 Thessalonians 1:11-12</vt:lpstr>
      <vt:lpstr>2 Thessalonians 1:11-12</vt:lpstr>
      <vt:lpstr>PowerPoint Presentation</vt:lpstr>
      <vt:lpstr>Why do we pray this way?</vt:lpstr>
      <vt:lpstr>Why do we pray this way?</vt:lpstr>
      <vt:lpstr>Why do we pray this way?</vt:lpstr>
      <vt:lpstr>Why do we pray this way?</vt:lpstr>
      <vt:lpstr>Why do we pray this way?</vt:lpstr>
      <vt:lpstr>PowerPoint Presentation</vt:lpstr>
      <vt:lpstr>PowerPoint Presentation</vt:lpstr>
      <vt:lpstr>So what? What’s the point?</vt:lpstr>
      <vt:lpstr>So What? What’s the point?</vt:lpstr>
      <vt:lpstr>So what? What’s the point?</vt:lpstr>
      <vt:lpstr>So what? What’s the point?</vt:lpstr>
      <vt:lpstr>So what? What’s the point?</vt:lpstr>
      <vt:lpstr>Prayer Matters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 Matters</dc:title>
  <dc:creator>Alexander</dc:creator>
  <cp:lastModifiedBy>Alexander</cp:lastModifiedBy>
  <cp:revision>26</cp:revision>
  <dcterms:created xsi:type="dcterms:W3CDTF">2016-08-15T16:40:43Z</dcterms:created>
  <dcterms:modified xsi:type="dcterms:W3CDTF">2016-08-22T12:21:41Z</dcterms:modified>
</cp:coreProperties>
</file>